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0"/>
  </p:notesMasterIdLst>
  <p:handoutMasterIdLst>
    <p:handoutMasterId r:id="rId71"/>
  </p:handoutMasterIdLst>
  <p:sldIdLst>
    <p:sldId id="256" r:id="rId2"/>
    <p:sldId id="459" r:id="rId3"/>
    <p:sldId id="460" r:id="rId4"/>
    <p:sldId id="481" r:id="rId5"/>
    <p:sldId id="482" r:id="rId6"/>
    <p:sldId id="487" r:id="rId7"/>
    <p:sldId id="491" r:id="rId8"/>
    <p:sldId id="486" r:id="rId9"/>
    <p:sldId id="489" r:id="rId10"/>
    <p:sldId id="494" r:id="rId11"/>
    <p:sldId id="367" r:id="rId12"/>
    <p:sldId id="368" r:id="rId13"/>
    <p:sldId id="469" r:id="rId14"/>
    <p:sldId id="470" r:id="rId15"/>
    <p:sldId id="471" r:id="rId16"/>
    <p:sldId id="463" r:id="rId17"/>
    <p:sldId id="462" r:id="rId18"/>
    <p:sldId id="449" r:id="rId19"/>
    <p:sldId id="450" r:id="rId20"/>
    <p:sldId id="451" r:id="rId21"/>
    <p:sldId id="399" r:id="rId22"/>
    <p:sldId id="472" r:id="rId23"/>
    <p:sldId id="473" r:id="rId24"/>
    <p:sldId id="369" r:id="rId25"/>
    <p:sldId id="370" r:id="rId26"/>
    <p:sldId id="371" r:id="rId27"/>
    <p:sldId id="418" r:id="rId28"/>
    <p:sldId id="419" r:id="rId29"/>
    <p:sldId id="421" r:id="rId30"/>
    <p:sldId id="420" r:id="rId31"/>
    <p:sldId id="372" r:id="rId32"/>
    <p:sldId id="373" r:id="rId33"/>
    <p:sldId id="422" r:id="rId34"/>
    <p:sldId id="375" r:id="rId35"/>
    <p:sldId id="377" r:id="rId36"/>
    <p:sldId id="380" r:id="rId37"/>
    <p:sldId id="505" r:id="rId38"/>
    <p:sldId id="503" r:id="rId39"/>
    <p:sldId id="504" r:id="rId40"/>
    <p:sldId id="493" r:id="rId41"/>
    <p:sldId id="477" r:id="rId42"/>
    <p:sldId id="506" r:id="rId43"/>
    <p:sldId id="474" r:id="rId44"/>
    <p:sldId id="496" r:id="rId45"/>
    <p:sldId id="497" r:id="rId46"/>
    <p:sldId id="498" r:id="rId47"/>
    <p:sldId id="499" r:id="rId48"/>
    <p:sldId id="500" r:id="rId49"/>
    <p:sldId id="501" r:id="rId50"/>
    <p:sldId id="508" r:id="rId51"/>
    <p:sldId id="480" r:id="rId52"/>
    <p:sldId id="507" r:id="rId53"/>
    <p:sldId id="275" r:id="rId54"/>
    <p:sldId id="282" r:id="rId55"/>
    <p:sldId id="304" r:id="rId56"/>
    <p:sldId id="306" r:id="rId57"/>
    <p:sldId id="317" r:id="rId58"/>
    <p:sldId id="321" r:id="rId59"/>
    <p:sldId id="383" r:id="rId60"/>
    <p:sldId id="337" r:id="rId61"/>
    <p:sldId id="384" r:id="rId62"/>
    <p:sldId id="346" r:id="rId63"/>
    <p:sldId id="366" r:id="rId64"/>
    <p:sldId id="402" r:id="rId65"/>
    <p:sldId id="404" r:id="rId66"/>
    <p:sldId id="490" r:id="rId67"/>
    <p:sldId id="379" r:id="rId68"/>
    <p:sldId id="458" r:id="rId6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19" autoAdjust="0"/>
  </p:normalViewPr>
  <p:slideViewPr>
    <p:cSldViewPr>
      <p:cViewPr varScale="1">
        <p:scale>
          <a:sx n="46" d="100"/>
          <a:sy n="46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A6B1-B279-4847-844D-1BE10586F4C7}" type="datetimeFigureOut">
              <a:rPr lang="zh-TW" altLang="en-US" smtClean="0"/>
              <a:pPr/>
              <a:t>2016/12/6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6147-360E-420B-BF4D-F8A0D79552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31DD7DC-5F7C-43C5-AC0B-37199B551D8C}" type="datetimeFigureOut">
              <a:rPr lang="zh-TW" altLang="en-US"/>
              <a:pPr>
                <a:defRPr/>
              </a:pPr>
              <a:t>2016/12/6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单击以编辑母片文字样式</a:t>
            </a:r>
            <a:endParaRPr lang="zh-TW" altLang="en-US" noProof="0" smtClean="0"/>
          </a:p>
          <a:p>
            <a:pPr lvl="1"/>
            <a:r>
              <a:rPr lang="zh-TW" altLang="en-US" noProof="0" smtClean="0"/>
              <a:t>第二层</a:t>
            </a:r>
          </a:p>
          <a:p>
            <a:pPr lvl="2"/>
            <a:r>
              <a:rPr lang="zh-TW" altLang="en-US" noProof="0" smtClean="0"/>
              <a:t>第三层</a:t>
            </a:r>
          </a:p>
          <a:p>
            <a:pPr lvl="3"/>
            <a:r>
              <a:rPr lang="zh-TW" altLang="en-US" noProof="0" smtClean="0"/>
              <a:t>第四层</a:t>
            </a:r>
          </a:p>
          <a:p>
            <a:pPr lvl="4"/>
            <a:r>
              <a:rPr lang="zh-TW" altLang="en-US" noProof="0" smtClean="0"/>
              <a:t>第五层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91A9842-8EFB-4E67-8E02-C638B87F86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6BBAC4-68E0-4E25-86AA-759D4C46464F}" type="slidenum">
              <a:rPr lang="zh-TW" altLang="en-US" smtClean="0">
                <a:ea typeface="新細明體" charset="-120"/>
              </a:rPr>
              <a:pPr/>
              <a:t>13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A62727-E1D8-418A-B237-D97A036B9FB0}" type="slidenum">
              <a:rPr lang="zh-TW" altLang="en-US" smtClean="0">
                <a:ea typeface="新細明體" charset="-120"/>
              </a:rPr>
              <a:pPr/>
              <a:t>14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2ECEB-E6B0-4E66-90AA-49C7E6A552C1}" type="slidenum">
              <a:rPr lang="zh-TW" altLang="en-US" smtClean="0">
                <a:ea typeface="新細明體" charset="-120"/>
              </a:rPr>
              <a:pPr/>
              <a:t>15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55C74D-298A-4AAE-9160-F46F894F4BCF}" type="slidenum">
              <a:rPr lang="zh-TW" altLang="en-US" smtClean="0">
                <a:ea typeface="新細明體" charset="-120"/>
              </a:rPr>
              <a:pPr/>
              <a:t>22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A27A8E-6636-4953-A017-58232336575D}" type="slidenum">
              <a:rPr lang="zh-TW" altLang="en-US" smtClean="0">
                <a:ea typeface="新細明體" charset="-120"/>
              </a:rPr>
              <a:pPr/>
              <a:t>23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2FB3EF-A675-4F62-875E-56D60A47CF48}" type="slidenum">
              <a:rPr lang="zh-TW" altLang="en-US" smtClean="0">
                <a:ea typeface="新細明體" charset="-120"/>
              </a:rPr>
              <a:pPr/>
              <a:t>34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5A61D8-41DA-4034-BB25-1A5714758932}" type="slidenum">
              <a:rPr lang="zh-TW" altLang="en-US" smtClean="0">
                <a:ea typeface="新細明體" charset="-120"/>
              </a:rPr>
              <a:pPr/>
              <a:t>35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53801D-CB8B-4183-A08B-CDDF1F078A1F}" type="slidenum">
              <a:rPr lang="zh-TW" altLang="en-US" smtClean="0">
                <a:ea typeface="新細明體" charset="-120"/>
              </a:rPr>
              <a:pPr/>
              <a:t>41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68071-639F-46A9-BB17-49449105601E}" type="slidenum">
              <a:rPr lang="zh-TW" altLang="en-US" smtClean="0">
                <a:ea typeface="新細明體" charset="-120"/>
              </a:rPr>
              <a:pPr/>
              <a:t>42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140DAE-A735-4B67-8B2C-66BA1CADD68D}" type="slidenum">
              <a:rPr lang="zh-TW" altLang="en-US" smtClean="0">
                <a:ea typeface="新細明體" charset="-120"/>
              </a:rPr>
              <a:pPr/>
              <a:t>43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983F74-93DD-4EEA-96FC-F5C1A96AA567}" type="slidenum">
              <a:rPr lang="zh-TW" altLang="en-US" smtClean="0">
                <a:ea typeface="新細明體" charset="-120"/>
              </a:rPr>
              <a:pPr/>
              <a:t>51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05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7C4E13-B19A-4138-A6B2-0B8CDD889010}" type="slidenum">
              <a:rPr lang="zh-TW" altLang="en-US" smtClean="0">
                <a:ea typeface="新細明體" charset="-120"/>
              </a:rPr>
              <a:pPr/>
              <a:t>67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A9842-8EFB-4E67-8E02-C638B87F868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ctrTitle" hasCustomPrompt="1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单击以编辑母片标题样式</a:t>
            </a:r>
            <a:endParaRPr lang="zh-TW" altLang="en-US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单击以编辑母片副标题样式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2DF4-B4B4-40F7-BC0C-9FE15819A5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756D6-F793-41C9-AE09-1D912AB13B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7F02-0D72-4511-B830-21F10D7207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1625" y="1905000"/>
            <a:ext cx="8540750" cy="419417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9E05-CBD5-42E2-8BD1-B5BD4FD848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ED05-3D0E-46C1-A77E-4F62E308FA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613C-4C96-4948-8BCF-1D537EE20C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FD7F-48C0-4FC5-9DD5-931F52293A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4464-6975-4878-B448-D1DD01823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5A40-35BE-455D-B58E-93132AC9E6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3561-CEA6-4B5C-A4D5-0AFF3712E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5E77-E61F-4976-A0DB-7561945672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244B5-D909-43D5-9FC8-5DC23B4770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BA336-428A-49A6-BD7C-3099930424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60836-3283-460F-9278-98A0E3EBB8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单击以编辑母片标题样式</a:t>
            </a:r>
            <a:endParaRPr lang="zh-TW" altLang="en-US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单击以编辑母片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756E3C26-F590-4859-A5D8-70FDD3D5DC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iaezcpc@nccu.edu.tw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3.nccu.edu.tw/~iaezcpc/English%20index.htm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16013" y="908050"/>
            <a:ext cx="7488237" cy="1800225"/>
          </a:xfrm>
        </p:spPr>
        <p:txBody>
          <a:bodyPr/>
          <a:lstStyle/>
          <a:p>
            <a:pPr eaLnBrk="1" hangingPunct="1"/>
            <a:r>
              <a:rPr lang="en-US" altLang="zh-TW" sz="4500" b="1" smtClean="0"/>
              <a:t/>
            </a:r>
            <a:br>
              <a:rPr lang="en-US" altLang="zh-TW" sz="4500" b="1" smtClean="0"/>
            </a:br>
            <a:r>
              <a:rPr lang="zh-CN" altLang="en-US" sz="4500" b="1" smtClean="0"/>
              <a:t>从国际教改趋势</a:t>
            </a:r>
            <a:r>
              <a:rPr lang="en-US" altLang="zh-TW" sz="4500" b="1" smtClean="0"/>
              <a:t/>
            </a:r>
            <a:br>
              <a:rPr lang="en-US" altLang="zh-TW" sz="4500" b="1" smtClean="0"/>
            </a:br>
            <a:r>
              <a:rPr lang="zh-CN" altLang="en-US" sz="4500" b="1" smtClean="0"/>
              <a:t>看台湾教育公平与成长问题</a:t>
            </a:r>
            <a:r>
              <a:rPr lang="en-US" altLang="zh-TW" sz="4500" b="1" dirty="0" smtClean="0"/>
              <a:t/>
            </a:r>
            <a:br>
              <a:rPr lang="en-US" altLang="zh-TW" sz="4500" b="1" dirty="0" smtClean="0"/>
            </a:br>
            <a:endParaRPr lang="zh-TW" altLang="en-US" sz="4500" b="1" dirty="0" smtClean="0"/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0438"/>
            <a:ext cx="6400800" cy="252095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周祝瑛</a:t>
            </a:r>
          </a:p>
          <a:p>
            <a:pPr eaLnBrk="1" hangingPunct="1"/>
            <a:endParaRPr lang="zh-TW" altLang="en-US" b="1" smtClean="0"/>
          </a:p>
          <a:p>
            <a:pPr eaLnBrk="1" hangingPunct="1"/>
            <a:r>
              <a:rPr lang="zh-CN" altLang="en-US" sz="2800" b="1" smtClean="0"/>
              <a:t>台湾 政大教育系教授</a:t>
            </a:r>
            <a:endParaRPr lang="en-US" altLang="zh-TW" sz="2800" b="1" smtClean="0"/>
          </a:p>
          <a:p>
            <a:pPr eaLnBrk="1" hangingPunct="1"/>
            <a:r>
              <a:rPr lang="zh-CN" altLang="en-US" sz="2800" b="1" smtClean="0"/>
              <a:t>湖南农业大学教育学院</a:t>
            </a:r>
            <a:endParaRPr lang="en-US" altLang="zh-TW" sz="2800" b="1" smtClean="0"/>
          </a:p>
          <a:p>
            <a:pPr eaLnBrk="1" hangingPunct="1"/>
            <a:r>
              <a:rPr lang="en-US" altLang="zh-TW" sz="2800" b="1" smtClean="0"/>
              <a:t>2016/11/28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 成长之外的教育公平问题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540750" cy="4614391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基本人权问题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人力资本论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社会犯罪论：一个罪犯所需的社会资源等于培养五个菁英</a:t>
            </a:r>
            <a:endParaRPr lang="en-US" altLang="zh-CN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贫富悬殊：</a:t>
            </a:r>
            <a:r>
              <a:rPr lang="en-US" altLang="zh-TW" dirty="0" smtClean="0">
                <a:solidFill>
                  <a:srgbClr val="FF0000"/>
                </a:solidFill>
              </a:rPr>
              <a:t>1:28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(2009)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" name="Picture 4" descr="taiw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0038" y="1905000"/>
            <a:ext cx="3463925" cy="419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臺灣基本資料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面積</a:t>
            </a:r>
            <a:r>
              <a:rPr lang="en-US" altLang="zh-TW" b="1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36,000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平方米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10000"/>
                  </a:schemeClr>
                </a:solidFill>
              </a:rPr>
              <a:t>人口</a:t>
            </a:r>
            <a:r>
              <a:rPr lang="en-US" altLang="zh-TW" b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2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千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百萬（近年來初生率每對夫婦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1.1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) </a:t>
            </a:r>
            <a:b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10000"/>
                  </a:schemeClr>
                </a:solidFill>
              </a:rPr>
              <a:t>首都</a:t>
            </a:r>
            <a:r>
              <a:rPr lang="en-US" altLang="zh-TW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TW" b="1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臺北市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語言</a:t>
            </a:r>
            <a:r>
              <a:rPr lang="en-US" altLang="zh-TW" b="1" smtClean="0">
                <a:solidFill>
                  <a:schemeClr val="accent5">
                    <a:lumMod val="10000"/>
                  </a:schemeClr>
                </a:solidFill>
              </a:rPr>
              <a:t> :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國語 閩南話 客家話 原住民語 及外籍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     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配偶等語言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zh-TW" altLang="en-US" b="1" dirty="0" smtClean="0">
                <a:solidFill>
                  <a:schemeClr val="accent5">
                    <a:lumMod val="10000"/>
                  </a:schemeClr>
                </a:solidFill>
              </a:rPr>
              <a:t>文化信仰</a:t>
            </a:r>
            <a:r>
              <a:rPr lang="en-US" altLang="zh-TW" b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儒家 佛教 道教 基督教 回教等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平均國民所得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：約一萬八千美元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solidFill>
                  <a:schemeClr val="accent1">
                    <a:satMod val="150000"/>
                  </a:schemeClr>
                </a:solidFill>
              </a:rPr>
              <a:t>臺灣教育背景</a:t>
            </a:r>
            <a:endParaRPr lang="zh-TW" alt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4339" name="內容版面配置區 3" descr="%E5%8F%B0%E7%81%A3%E8%A1%8C%E6%94%BF%E5%8D%80%E5%9C%9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8500" y="1600200"/>
            <a:ext cx="3556000" cy="4525963"/>
          </a:xfrm>
        </p:spPr>
      </p:pic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500563" y="1628775"/>
            <a:ext cx="4038600" cy="4525963"/>
          </a:xfrm>
        </p:spPr>
        <p:txBody>
          <a:bodyPr rtlCol="0">
            <a:normAutofit fontScale="92500" lnSpcReduction="10000"/>
          </a:bodyPr>
          <a:lstStyle/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總人口數：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2,311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萬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9,772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(2009)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土地面積：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36179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平方公里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人均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GDP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18,235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美元</a:t>
            </a: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各級學生人數：</a:t>
            </a:r>
            <a:endParaRPr lang="zh-CN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國小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1,593,414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(2009)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國中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948,634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(2009)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高中職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757,791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(2009)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大專院校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1,336,592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(2009)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識字率：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97.91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%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320040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/>
          </a:p>
        </p:txBody>
      </p:sp>
      <p:sp>
        <p:nvSpPr>
          <p:cNvPr id="14341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C7A19E-79E4-4A1D-AD4B-37A3F466230E}" type="slidenum">
              <a:rPr lang="zh-TW" altLang="en-US" smtClean="0">
                <a:ea typeface="新細明體" charset="-120"/>
              </a:rPr>
              <a:pPr/>
              <a:t>13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800" smtClean="0">
                <a:solidFill>
                  <a:schemeClr val="accent5">
                    <a:lumMod val="10000"/>
                  </a:schemeClr>
                </a:solidFill>
              </a:rPr>
              <a:t>臺灣風景最美的是人</a:t>
            </a:r>
            <a:endParaRPr lang="en-US" altLang="zh-CN" sz="4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smtClean="0">
                <a:solidFill>
                  <a:schemeClr val="accent5">
                    <a:lumMod val="10000"/>
                  </a:schemeClr>
                </a:solidFill>
              </a:rPr>
              <a:t>              </a:t>
            </a:r>
            <a:r>
              <a:rPr lang="en-US" altLang="zh-TW" sz="4800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z="4800" smtClean="0">
                <a:solidFill>
                  <a:schemeClr val="accent5">
                    <a:lumMod val="10000"/>
                  </a:schemeClr>
                </a:solidFill>
              </a:rPr>
              <a:t>大陸旅客）</a:t>
            </a:r>
            <a:endParaRPr lang="en-US" altLang="zh-TW" sz="4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4800" smtClean="0">
                <a:solidFill>
                  <a:schemeClr val="accent5">
                    <a:lumMod val="10000"/>
                  </a:schemeClr>
                </a:solidFill>
              </a:rPr>
              <a:t>喜愛臺灣人民、美食及生活方式</a:t>
            </a:r>
            <a:r>
              <a:rPr lang="zh-TW" altLang="en-US" sz="4800" smtClean="0"/>
              <a:t>。</a:t>
            </a:r>
            <a:endParaRPr lang="zh-CN" altLang="en-US" sz="4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4800" dirty="0" smtClean="0"/>
              <a:t/>
            </a:r>
            <a:br>
              <a:rPr lang="zh-CN" altLang="en-US" sz="4800" dirty="0" smtClean="0"/>
            </a:br>
            <a:endParaRPr lang="zh-TW" altLang="en-US" sz="4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大陆学生对台湾的评价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小巧玲珑 超商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24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小时营业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交通便利 四通八达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风景优美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人民热情 友善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捷运清洁 排队  有秩序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台湾小吃 好吃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让人感动的地方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smtClean="0"/>
              <a:t>瑞士人类学家的</a:t>
            </a:r>
            <a:r>
              <a:rPr lang="en-US" altLang="zh-CN" sz="3200" smtClean="0"/>
              <a:t>〈</a:t>
            </a:r>
            <a:r>
              <a:rPr lang="zh-CN" altLang="en-US" sz="3200" smtClean="0"/>
              <a:t>在台湾的爱与寂寞</a:t>
            </a:r>
            <a:r>
              <a:rPr lang="en-US" altLang="zh-CN" sz="3200" smtClean="0"/>
              <a:t>〉</a:t>
            </a:r>
            <a:r>
              <a:rPr lang="zh-CN" altLang="en-US" sz="3200" smtClean="0"/>
              <a:t>（</a:t>
            </a:r>
            <a:r>
              <a:rPr lang="en-US" altLang="zh-TW" sz="3200" smtClean="0"/>
              <a:t>Love and Loneliness in Taiwan</a:t>
            </a:r>
            <a:r>
              <a:rPr lang="zh-TW" altLang="zh-TW" sz="3200" smtClean="0"/>
              <a:t>）</a:t>
            </a:r>
            <a:endParaRPr lang="zh-TW" altLang="en-US" sz="3200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台湾的社会脉动很快速，每人每年工作总时数高达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2,282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小时，高居全球第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，且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30%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的人每周工作超过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62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小时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台湾人口密度仅低于孟加拉国，高居世界第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。虽然面积小于瑞士，却是全球前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20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个成功的工业国家之一。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台湾是全球笔记本电脑制造的主要产地，外汇存款高居全球第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大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典型的华人社会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穷，不能穷孩子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万般皆下品，唯有读书高的儒家传统观念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对台湾父母来说，孩子的教育比什么都重要</a:t>
            </a:r>
            <a:r>
              <a:rPr lang="en-US" altLang="zh-TW" sz="4000" b="1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z="4000" b="1" smtClean="0">
                <a:solidFill>
                  <a:schemeClr val="accent5">
                    <a:lumMod val="10000"/>
                  </a:schemeClr>
                </a:solidFill>
              </a:rPr>
              <a:t>占家庭支出</a:t>
            </a:r>
            <a:r>
              <a:rPr lang="en-US" altLang="zh-TW" sz="4000" b="1" smtClean="0">
                <a:solidFill>
                  <a:schemeClr val="accent5">
                    <a:lumMod val="10000"/>
                  </a:schemeClr>
                </a:solidFill>
              </a:rPr>
              <a:t>30</a:t>
            </a:r>
            <a:r>
              <a:rPr lang="en-US" altLang="zh-TW" sz="4000" b="1" dirty="0" smtClean="0">
                <a:solidFill>
                  <a:schemeClr val="accent5">
                    <a:lumMod val="10000"/>
                  </a:schemeClr>
                </a:solidFill>
              </a:rPr>
              <a:t>%</a:t>
            </a:r>
            <a:r>
              <a:rPr lang="zh-TW" altLang="en-US" sz="4000" b="1" dirty="0" smtClean="0">
                <a:solidFill>
                  <a:schemeClr val="accent5">
                    <a:lumMod val="10000"/>
                  </a:schemeClr>
                </a:solidFill>
              </a:rPr>
              <a:t>以上</a:t>
            </a:r>
            <a:r>
              <a:rPr lang="en-US" altLang="zh-TW" sz="4000" b="1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TW" altLang="en-US" sz="4000" dirty="0" smtClean="0">
                <a:solidFill>
                  <a:schemeClr val="accent5">
                    <a:lumMod val="10000"/>
                  </a:schemeClr>
                </a:solidFill>
              </a:rPr>
              <a:t> ！</a:t>
            </a:r>
          </a:p>
          <a:p>
            <a:pPr eaLnBrk="1" hangingPunct="1"/>
            <a:endParaRPr lang="en-US" altLang="zh-TW" sz="4000" b="1" dirty="0" smtClean="0"/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全世界手机密度最高平均每人拥有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1.14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支手机，也是近视眼比例最高的国家。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台湾女性也是世界上最不快乐的一群。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台湾尊重人权、没人苦于饥饿、有言论与媒体自由；台湾进步、民主、自由、国际化，让人想起中东的以色列，除了争取本身的合法性外，也要表现得比敌对的邻国更好。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遍布台北的无线局域网络，甚至捷运中也能收发电子邮件，这种超越现代的追求，让欧洲显得老态龙钟。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在这个超资本主义的社会里，人们常保有：「只有懒惰和孩子多的是穷人」这样的观念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大纲</a:t>
            </a: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一、国际教育改革的新趋势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二、为何在追求教育质量与成长同时，教育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         公平问题更重要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三、台湾教育改革中涉及那些教育公平议题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四、台湾教育的实践经验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五、对于大陆教育有何启示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六、结语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对台湾人来说，孩子的教育比什么都重要，也因此常常在晚上接受补习。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台湾拥有如亚洲华德迪士奈乐园的儿童游乐中心，却看不到一个游玩的儿童！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因为现在的台湾小孩喜欢在家玩计算机，大部分的孩子晚上都还有课，而且父母没时间带孩子来玩。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两岸比较</a:t>
            </a: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土地面积而言，大陆是台湾的</a:t>
            </a:r>
            <a:r>
              <a:rPr lang="en-US" altLang="zh-TW" smtClean="0">
                <a:solidFill>
                  <a:srgbClr val="FF0000"/>
                </a:solidFill>
              </a:rPr>
              <a:t>264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多倍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人口而言，从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1950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年代的</a:t>
            </a:r>
            <a:r>
              <a:rPr lang="en-US" altLang="zh-TW" dirty="0" smtClean="0">
                <a:solidFill>
                  <a:srgbClr val="FF0000"/>
                </a:solidFill>
              </a:rPr>
              <a:t>73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倍，增加到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2011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年的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近</a:t>
            </a:r>
            <a:r>
              <a:rPr lang="en-US" altLang="zh-TW" dirty="0" smtClean="0">
                <a:solidFill>
                  <a:srgbClr val="FF0000"/>
                </a:solidFill>
              </a:rPr>
              <a:t>60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倍。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文化上相近、地理上地狭人稠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但台湾曾受荷兰、日本中国与美国等影响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七十岁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以上亲日、七十岁以下亲美、三十岁以下哈日与哈韩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一笑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!)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1994—2015</a:t>
            </a:r>
            <a:r>
              <a:rPr lang="zh-CN" altLang="en-US" smtClean="0"/>
              <a:t>教改漫漫长路</a:t>
            </a:r>
            <a:r>
              <a:rPr lang="zh-TW" altLang="en-US" sz="2800" smtClean="0"/>
              <a:t>、、、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endParaRPr lang="zh-TW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sz="3600" dirty="0" smtClean="0"/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华人的社会实验室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The Chinese Education Model(s)</a:t>
            </a:r>
          </a:p>
          <a:p>
            <a:pPr eaLnBrk="1" hangingPunct="1"/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微型的中国社会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中华文化传统、日本殖民教育、美国教育思想、返国留学生参与设计及推动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sz="3600" dirty="0" smtClean="0"/>
          </a:p>
          <a:p>
            <a:pPr eaLnBrk="1" hangingPunct="1"/>
            <a:endParaRPr lang="zh-TW" altLang="en-US" sz="36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solidFill>
                  <a:schemeClr val="accent1">
                    <a:satMod val="150000"/>
                  </a:schemeClr>
                </a:solidFill>
              </a:rPr>
              <a:t>三、主要的教育制度与机构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484313"/>
            <a:ext cx="6553200" cy="5170487"/>
          </a:xfrm>
        </p:spPr>
      </p:pic>
      <p:sp>
        <p:nvSpPr>
          <p:cNvPr id="2458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2CD57D-AC37-45BA-B51E-29E041F441AF}" type="slidenum">
              <a:rPr lang="zh-TW" altLang="en-US" smtClean="0">
                <a:ea typeface="新細明體" charset="-120"/>
              </a:rPr>
              <a:pPr/>
              <a:t>23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" name="Picture 8" descr="aaa_size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76413" y="1905000"/>
            <a:ext cx="5591175" cy="419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7" name="Picture 4" descr="Current School Syste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2474913" y="931863"/>
            <a:ext cx="4329112" cy="559276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教师办公室</a:t>
            </a:r>
          </a:p>
        </p:txBody>
      </p:sp>
      <p:pic>
        <p:nvPicPr>
          <p:cNvPr id="27651" name="Picture 5" descr="http://www.ycwgy.com/Article/UploadFiles/200802/jxhd/jsbg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85988" y="2287588"/>
            <a:ext cx="4772025" cy="34290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E:\20120528中華民國教育報告-大陸行\圖片\台灣小學生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196975"/>
            <a:ext cx="7446962" cy="511175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9699" name="Picture 2" descr="E:\20120528中華民國教育報告-大陸行\圖片\台灣小學生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1138" y="1844675"/>
            <a:ext cx="8072437" cy="45370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3" name="Picture 2" descr="E:\20120528中華民國教育報告-大陸行\圖片\奎山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4200" y="1412875"/>
            <a:ext cx="7115175" cy="4824413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从二战以来</a:t>
            </a:r>
            <a:r>
              <a:rPr lang="zh-CN" altLang="en-US" smtClean="0"/>
              <a:t>各国教育发展</a:t>
            </a:r>
            <a:r>
              <a:rPr lang="zh-TW" altLang="en-US" smtClean="0"/>
              <a:t>过程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323850" y="1916113"/>
            <a:ext cx="8540750" cy="4338637"/>
          </a:xfrm>
        </p:spPr>
        <p:txBody>
          <a:bodyPr/>
          <a:lstStyle/>
          <a:p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经常看到「成长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」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(Growth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与「公平」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Equity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价值间相互冲突的例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子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「成长」教育应不断精进与扩张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，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在数量供给上满足需求，不断寻求突破、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追求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完善。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「公平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」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是基于「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人生而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平等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」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的信念，主张所有人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都应享有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公平的教育机会。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4364038" y="324485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/>
              <a:t>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E:\20120528中華民國教育報告-大陸行\圖片\台灣中學生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5425" y="1196975"/>
            <a:ext cx="6816725" cy="51117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下课打扫教室时间</a:t>
            </a:r>
            <a:endParaRPr lang="zh-TW" altLang="en-US" smtClean="0"/>
          </a:p>
        </p:txBody>
      </p:sp>
      <p:pic>
        <p:nvPicPr>
          <p:cNvPr id="32771" name="Picture 9" descr="http://tw.wrs.yahoo.com/_ylt=A3eg8_mc2kxM9akAEUZ21gt./SIG=12ft7svoq/EXP=1280191516/**http%3A/www.gzjtjx.com/uploadfile/2009/2009031809104286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0750" y="2216150"/>
            <a:ext cx="4762500" cy="35718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校园清扫时间</a:t>
            </a:r>
            <a:endParaRPr lang="zh-TW" altLang="en-US" smtClean="0"/>
          </a:p>
        </p:txBody>
      </p:sp>
      <p:pic>
        <p:nvPicPr>
          <p:cNvPr id="33795" name="Picture 7" descr="http://album.udn.com/community/img/PSN_PHOTO/tel0910536928/f_4589337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76413" y="1905000"/>
            <a:ext cx="5591175" cy="419417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19" name="Picture 2" descr="E:\20120528中華民國教育報告-大陸行\圖片\國中舞龍舞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836613"/>
            <a:ext cx="7461250" cy="5595937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93775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高一学生的一天</a:t>
            </a:r>
            <a:endParaRPr lang="en-US" altLang="zh-TW" b="1" smtClean="0"/>
          </a:p>
        </p:txBody>
      </p:sp>
      <p:graphicFrame>
        <p:nvGraphicFramePr>
          <p:cNvPr id="25113" name="Group 537"/>
          <p:cNvGraphicFramePr>
            <a:graphicFrameLocks noGrp="1"/>
          </p:cNvGraphicFramePr>
          <p:nvPr>
            <p:ph idx="1"/>
          </p:nvPr>
        </p:nvGraphicFramePr>
        <p:xfrm>
          <a:off x="0" y="1052513"/>
          <a:ext cx="9144000" cy="4846320"/>
        </p:xfrm>
        <a:graphic>
          <a:graphicData uri="http://schemas.openxmlformats.org/drawingml/2006/table">
            <a:tbl>
              <a:tblPr/>
              <a:tblGrid>
                <a:gridCol w="1763713"/>
                <a:gridCol w="1316037"/>
                <a:gridCol w="1276350"/>
                <a:gridCol w="1511300"/>
                <a:gridCol w="1441450"/>
                <a:gridCol w="1835150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Class period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Mon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Tue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Wed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Thu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Fri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7:10–7:20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Clean campus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7:20–7:50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Morning homeroom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7:50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MS Mincho" pitchFamily="49" charset="-128"/>
                          <a:ea typeface="MS Mincho" pitchFamily="49" charset="-128"/>
                          <a:cs typeface="Times New Roman" pitchFamily="18" charset="0"/>
                        </a:rPr>
                        <a:t>∼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8:10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Morning meeting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8:10–8:55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Science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Geo.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9:10–9:55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Science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Art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Performance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10:10–10:55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Science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Math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Math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11:05–11:50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Math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Health &amp;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P.E.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Integrated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&amp;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Activities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Math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Art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11:50–12:30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Lunch break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93" name="Group 1193"/>
          <p:cNvGraphicFramePr>
            <a:graphicFrameLocks noGrp="1"/>
          </p:cNvGraphicFramePr>
          <p:nvPr>
            <p:ph idx="1"/>
          </p:nvPr>
        </p:nvGraphicFramePr>
        <p:xfrm>
          <a:off x="468313" y="549275"/>
          <a:ext cx="8229600" cy="5577840"/>
        </p:xfrm>
        <a:graphic>
          <a:graphicData uri="http://schemas.openxmlformats.org/drawingml/2006/table">
            <a:tbl>
              <a:tblPr/>
              <a:tblGrid>
                <a:gridCol w="1008062"/>
                <a:gridCol w="1589088"/>
                <a:gridCol w="1362075"/>
                <a:gridCol w="1454150"/>
                <a:gridCol w="1408112"/>
                <a:gridCol w="140811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12:30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MS Mincho" pitchFamily="49" charset="-128"/>
                          <a:ea typeface="MS Mincho" pitchFamily="49" charset="-128"/>
                          <a:cs typeface="Times New Roman" pitchFamily="18" charset="0"/>
                        </a:rPr>
                        <a:t>∼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13:10</a:t>
                      </a: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Nap time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13:20–14:05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School meeting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Civics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 reading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History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 conversation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14:15–15:00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Class meeting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 &amp; A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Music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 composi-tion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Science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15:00–15:25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Clean campus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15:25–16:10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Clubs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 &amp; A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Health and P.E.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 composi-tion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   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    P.E.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16:20–17:05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Math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Chinese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Science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1D1E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English reading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上补               上补习班</a:t>
            </a:r>
            <a:endParaRPr lang="zh-TW" altLang="en-US" smtClean="0"/>
          </a:p>
        </p:txBody>
      </p:sp>
      <p:sp>
        <p:nvSpPr>
          <p:cNvPr id="37891" name="表格版面配置區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37892" name="Picture 10" descr="補習班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 descr="補習班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9972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三、台湾教育改革中的公平议题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zh-TW" altLang="en-US" dirty="0" smtClean="0">
              <a:latin typeface="新細明體" charset="-120"/>
            </a:endParaRPr>
          </a:p>
          <a:p>
            <a:pPr lvl="2" algn="just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  教育松绑  （减少政府管制）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  <a:latin typeface="新細明體" charset="-120"/>
              <a:cs typeface="Times New Roman" pitchFamily="18" charset="0"/>
            </a:endParaRPr>
          </a:p>
          <a:p>
            <a:pPr lvl="2" algn="just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  带好每一个学生 （多元智慧）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  <a:latin typeface="新細明體" charset="-120"/>
              <a:cs typeface="Times New Roman" pitchFamily="18" charset="0"/>
            </a:endParaRPr>
          </a:p>
          <a:p>
            <a:pPr lvl="2" algn="just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  畅通升学管道 （减负）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  <a:latin typeface="新細明體" charset="-120"/>
              <a:cs typeface="Times New Roman" pitchFamily="18" charset="0"/>
            </a:endParaRPr>
          </a:p>
          <a:p>
            <a:pPr lvl="2" algn="just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  提升教育质量（加强师资 与学习质量）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  <a:latin typeface="新細明體" charset="-120"/>
              <a:cs typeface="Times New Roman" pitchFamily="18" charset="0"/>
            </a:endParaRPr>
          </a:p>
          <a:p>
            <a:pPr lvl="2" algn="just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  建立终身学习的社会（活到老 学到老）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  <a:latin typeface="新細明體" charset="-120"/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四、台湾教育实践经验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540750" cy="4194175"/>
          </a:xfrm>
        </p:spPr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在观念上：尊重每个孩子、多元智能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在制度上：多元入学减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轻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负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担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、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                      废除一试定终身的升学考试；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                 教科书的校本课程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               教育优先区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                补救教学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常态编班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繁星计划：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台大、清大等对于各校开放招生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原住民特殊经费补助与升学加分、保送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师资：部分偏远地区教师享有公费培养与薪资加给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一、</a:t>
            </a:r>
            <a:r>
              <a:rPr lang="zh-CN" altLang="en-US" smtClean="0"/>
              <a:t>国际上教育改革的发展趋势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1.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教育部门改组：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与教育青年发展、职业训练，或是人才培育等部门相结合（英国、日本与韩国教育部的整并），来扩大服务范围，与各部会的联系功能。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透过松绑与授权，让各地方自主，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但在义务教育授权地方的结果，出现各地区教育贫富差距愈来愈悬殊的状况。</a:t>
            </a:r>
            <a:endParaRPr lang="zh-TW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升学制度：从单一到多元入学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1954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实施大学联合入学考试制度，所有学生均依据统一的考试程序与内涵分发进入大学科系，一般大众认为该制度非常公平，可实践均等价值；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2002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年实施高中与大学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多元入学制度，开辟推甄与申请管道，透过各系口试、书面审查）、考虑学生多元表现。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畅通升学管道 为主，人人有学校读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减轻升学压力，引导国民教育正常化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从</a:t>
            </a:r>
            <a:r>
              <a:rPr lang="en-US" altLang="zh-TW" b="1" smtClean="0">
                <a:solidFill>
                  <a:srgbClr val="FF0000"/>
                </a:solidFill>
              </a:rPr>
              <a:t>1968</a:t>
            </a:r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年实施九年国民义务教育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到</a:t>
            </a:r>
            <a:r>
              <a:rPr lang="en-US" altLang="zh-TW" b="1" smtClean="0">
                <a:solidFill>
                  <a:srgbClr val="FF0000"/>
                </a:solidFill>
              </a:rPr>
              <a:t>2014</a:t>
            </a:r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年的十二年国民基本教育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考试与择校</a:t>
            </a: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多元入学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申请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推荐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繁星计划</a:t>
            </a:r>
            <a:endParaRPr lang="en-US" altLang="zh-TW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就近入学</a:t>
            </a:r>
            <a:endParaRPr lang="zh-TW" altLang="en-US" b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因材施教</a:t>
            </a:r>
            <a:r>
              <a:rPr lang="en-US" altLang="zh-TW" smtClean="0"/>
              <a:t>(</a:t>
            </a:r>
            <a:r>
              <a:rPr lang="zh-TW" altLang="en-US" smtClean="0"/>
              <a:t>适性分流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所谓「适性分流」，指的是如何依学生之兴趣、性向与能力，提供适当之学习管道，做好因材施教。</a:t>
            </a:r>
            <a:endParaRPr lang="en-US" altLang="zh-TW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分流方向自高中起有学术及技艺两类。</a:t>
            </a:r>
            <a:endParaRPr lang="en-US" altLang="zh-TW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zh-TW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适性分流学制需调和</a:t>
            </a:r>
            <a:endParaRPr lang="en-US" altLang="zh-CN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en-US" altLang="zh-CN" sz="2800" b="1" smtClean="0">
                <a:solidFill>
                  <a:schemeClr val="accent5">
                    <a:lumMod val="10000"/>
                  </a:schemeClr>
                </a:solidFill>
              </a:rPr>
              <a:t>1.</a:t>
            </a:r>
            <a:r>
              <a:rPr lang="zh-CN" altLang="en-US" sz="2800" b="1" smtClean="0">
                <a:solidFill>
                  <a:schemeClr val="accent5">
                    <a:lumMod val="10000"/>
                  </a:schemeClr>
                </a:solidFill>
              </a:rPr>
              <a:t>「制度选择」</a:t>
            </a:r>
            <a:r>
              <a:rPr lang="en-US" altLang="zh-TW" sz="2800" b="1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z="2800" b="1" smtClean="0">
                <a:solidFill>
                  <a:schemeClr val="accent5">
                    <a:lumMod val="10000"/>
                  </a:schemeClr>
                </a:solidFill>
              </a:rPr>
              <a:t>体制设计</a:t>
            </a:r>
            <a:r>
              <a:rPr lang="en-US" altLang="zh-TW" sz="2800" b="1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CN" altLang="en-US" sz="2800" b="1" dirty="0" smtClean="0">
                <a:solidFill>
                  <a:schemeClr val="accent5">
                    <a:lumMod val="10000"/>
                  </a:schemeClr>
                </a:solidFill>
              </a:rPr>
              <a:t>及</a:t>
            </a:r>
            <a:endParaRPr lang="en-US" altLang="zh-CN" sz="28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en-US" altLang="zh-CN" sz="2800" b="1" smtClean="0">
                <a:solidFill>
                  <a:schemeClr val="accent5">
                    <a:lumMod val="10000"/>
                  </a:schemeClr>
                </a:solidFill>
              </a:rPr>
              <a:t>2.</a:t>
            </a:r>
            <a:r>
              <a:rPr lang="zh-CN" altLang="en-US" sz="2800" b="1" smtClean="0">
                <a:solidFill>
                  <a:schemeClr val="accent5">
                    <a:lumMod val="10000"/>
                  </a:schemeClr>
                </a:solidFill>
              </a:rPr>
              <a:t>「个别选择」</a:t>
            </a:r>
            <a:r>
              <a:rPr lang="en-US" altLang="zh-TW" sz="2800" b="1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z="2800" b="1" smtClean="0">
                <a:solidFill>
                  <a:schemeClr val="accent5">
                    <a:lumMod val="10000"/>
                  </a:schemeClr>
                </a:solidFill>
              </a:rPr>
              <a:t>个人面向</a:t>
            </a:r>
            <a:r>
              <a:rPr lang="en-US" altLang="zh-TW" sz="2800" b="1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r>
              <a:rPr lang="zh-CN" altLang="en-US" sz="2800" b="1" dirty="0" smtClean="0">
                <a:solidFill>
                  <a:schemeClr val="accent5">
                    <a:lumMod val="10000"/>
                  </a:schemeClr>
                </a:solidFill>
              </a:rPr>
              <a:t>，</a:t>
            </a:r>
            <a:endParaRPr lang="en-US" altLang="zh-CN" sz="28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以制度选择为主，但应考虑个别差异</a:t>
            </a:r>
            <a:r>
              <a:rPr lang="zh-TW" altLang="en-US" sz="2800" smtClean="0"/>
              <a:t>。</a:t>
            </a:r>
            <a:endParaRPr lang="zh-TW" altLang="en-US" sz="2800" dirty="0" smtClean="0"/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高教成长后的公平问题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624" y="1905000"/>
            <a:ext cx="8590855" cy="4404320"/>
          </a:xfrm>
        </p:spPr>
        <p:txBody>
          <a:bodyPr/>
          <a:lstStyle/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Raftery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＆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altLang="zh-TW" dirty="0" err="1" smtClean="0">
                <a:solidFill>
                  <a:schemeClr val="accent5">
                    <a:lumMod val="10000"/>
                  </a:schemeClr>
                </a:solidFill>
              </a:rPr>
              <a:t>Hout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（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1993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）与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Lucas(2001)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分别提出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Maximum 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Maintained 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Inequality(MMI)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与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Effectively 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Maintained 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Inequality(EMI)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的概念，认为高等教育的扩张后，真正受益者为满足高社经地位者与富人的需求。随着大学数量的扩充，这些学生进入资源较丰富的国立大学，而弱势学生只能进入学费较高但相对资源较不足的私立学校，形成强者越强，弱者越弱的局势。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高教扩张之后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（一）政府预算编列；</a:t>
            </a:r>
            <a:endParaRPr lang="en-US" altLang="zh-TW" dirty="0" smtClean="0"/>
          </a:p>
          <a:p>
            <a:pPr>
              <a:buNone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   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公立大学全校总收入有六成来自于政府补助；而私立大学只有两成的补助。因此，经费的运用也有很大的差距，在学费方面，公立大学有低至一成者，相对于此，私立大学学费则高达八九成，显示出公私立大学以及学生享有资源的差异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。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CN" altLang="en-US" smtClean="0"/>
              <a:t>（二）种族问题</a:t>
            </a:r>
            <a:br>
              <a:rPr lang="zh-CN" altLang="en-US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原住民学生大学分发录取率，自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1994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学年度的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28.7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％，增加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至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2008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学年度的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76.27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％，原住民大学生人数，比十年前增加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4.54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倍。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zh-CN" altLang="en-US" smtClean="0"/>
              <a:t>（三）教育资源分配</a:t>
            </a:r>
            <a:br>
              <a:rPr lang="zh-CN" altLang="en-US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台湾的高等教育学术系统发展南北不均衡。如：重北轻南，忽视中部，再加上齐头式的资源分配。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中部地区人数约略与南部地区均等，但是中部地区的学校校数明显少于南部地区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北部地区学校享有大多数的资源。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10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年当中，台湾大学人数增加两倍，教育经费却无法随之增长，导致每位台湾大学生所能分到的经费，只有香港的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1∕5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。 大陆每位大学生平均的教育经费虽然不及台湾的一半，但是受到政府重点扶持的大学，实际得到的资源甚至胜过台大、成大、清大、交大</a:t>
            </a:r>
            <a:endParaRPr lang="zh-TW" alt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zh-CN" altLang="en-US" smtClean="0"/>
              <a:t>（四）阶级复制</a:t>
            </a:r>
            <a:br>
              <a:rPr lang="zh-CN" altLang="en-US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父亲教育程度在小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学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及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初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中的大一学生，只有</a:t>
            </a:r>
            <a:r>
              <a:rPr lang="en-US" altLang="zh-TW" smtClean="0">
                <a:solidFill>
                  <a:srgbClr val="FF0000"/>
                </a:solidFill>
              </a:rPr>
              <a:t>9</a:t>
            </a:r>
            <a:r>
              <a:rPr lang="en-US" altLang="zh-TW" dirty="0" smtClean="0">
                <a:solidFill>
                  <a:srgbClr val="FF0000"/>
                </a:solidFill>
              </a:rPr>
              <a:t>%</a:t>
            </a:r>
            <a:r>
              <a:rPr lang="zh-TW" altLang="zh-TW" dirty="0" smtClean="0">
                <a:solidFill>
                  <a:srgbClr val="FF0000"/>
                </a:solidFill>
              </a:rPr>
              <a:t>－</a:t>
            </a:r>
            <a:r>
              <a:rPr lang="en-US" altLang="zh-TW" smtClean="0">
                <a:solidFill>
                  <a:srgbClr val="FF0000"/>
                </a:solidFill>
              </a:rPr>
              <a:t>10%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进入一般公立大学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父亲教育程度在大学及研究所的大一学生，</a:t>
            </a:r>
            <a:r>
              <a:rPr lang="en-US" altLang="zh-TW" smtClean="0">
                <a:solidFill>
                  <a:srgbClr val="FF0000"/>
                </a:solidFill>
              </a:rPr>
              <a:t>30</a:t>
            </a:r>
            <a:r>
              <a:rPr lang="zh-TW" altLang="zh-TW" dirty="0" smtClean="0">
                <a:solidFill>
                  <a:srgbClr val="FF0000"/>
                </a:solidFill>
              </a:rPr>
              <a:t>－</a:t>
            </a:r>
            <a:r>
              <a:rPr lang="en-US" altLang="zh-TW" smtClean="0">
                <a:solidFill>
                  <a:srgbClr val="FF0000"/>
                </a:solidFill>
              </a:rPr>
              <a:t>40%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进入一般公立大学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父亲国小教育程度的学生，上私立技职学院的比率，要比父亲研究所教育程度的学生高很多，</a:t>
            </a:r>
            <a:r>
              <a:rPr lang="en-US" altLang="zh-TW" smtClean="0">
                <a:solidFill>
                  <a:srgbClr val="FF0000"/>
                </a:solidFill>
              </a:rPr>
              <a:t>31</a:t>
            </a:r>
            <a:r>
              <a:rPr lang="en-US" altLang="zh-TW" dirty="0" smtClean="0">
                <a:solidFill>
                  <a:srgbClr val="FF0000"/>
                </a:solidFill>
              </a:rPr>
              <a:t>%:7%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2.</a:t>
            </a:r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教育政策受政党左右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：教育中立的理想始终无法实现，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美、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德、英、纽西兰、澳洲、加拿大与南非等，受到不同政党的影响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教师工会影响教育政策，与政府进行协商。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 </a:t>
            </a:r>
            <a:r>
              <a:rPr lang="zh-TW" altLang="en-US" dirty="0" smtClean="0"/>
              <a:t>性別問題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大學學生</a:t>
            </a:r>
            <a:endParaRPr lang="en-US" altLang="zh-TW" dirty="0" smtClean="0"/>
          </a:p>
          <a:p>
            <a:r>
              <a:rPr lang="zh-TW" altLang="en-US" dirty="0" smtClean="0"/>
              <a:t>大學科系</a:t>
            </a:r>
            <a:endParaRPr lang="en-US" altLang="zh-TW" dirty="0" smtClean="0"/>
          </a:p>
          <a:p>
            <a:r>
              <a:rPr lang="zh-TW" altLang="en-US" dirty="0" smtClean="0"/>
              <a:t>大學畢業薪資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大學教師的男女比例</a:t>
            </a:r>
            <a:endParaRPr lang="en-US" altLang="zh-TW" dirty="0" smtClean="0"/>
          </a:p>
          <a:p>
            <a:r>
              <a:rPr lang="zh-TW" altLang="en-US" dirty="0" smtClean="0"/>
              <a:t>職稱評比</a:t>
            </a:r>
            <a:endParaRPr lang="en-US" altLang="zh-TW" dirty="0" smtClean="0"/>
          </a:p>
          <a:p>
            <a:r>
              <a:rPr lang="zh-TW" altLang="en-US" dirty="0" smtClean="0"/>
              <a:t>獲獎</a:t>
            </a:r>
            <a:endParaRPr lang="en-US" altLang="zh-TW" dirty="0" smtClean="0"/>
          </a:p>
          <a:p>
            <a:r>
              <a:rPr lang="zh-TW" altLang="en-US" dirty="0" smtClean="0"/>
              <a:t>擔任行政職務</a:t>
            </a:r>
            <a:endParaRPr lang="zh-TW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mtClean="0">
                <a:solidFill>
                  <a:schemeClr val="accent1">
                    <a:satMod val="150000"/>
                  </a:schemeClr>
                </a:solidFill>
              </a:rPr>
              <a:t>台湾</a:t>
            </a: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altLang="zh-TW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altLang="zh-TW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zh-CN" altLang="en-US" smtClean="0"/>
              <a:t>五、对于大陆教育有何启示</a:t>
            </a:r>
            <a:r>
              <a:rPr lang="en-US" altLang="zh-TW" smtClean="0"/>
              <a:t>?</a:t>
            </a:r>
            <a:br>
              <a:rPr lang="en-US" altLang="zh-TW" smtClean="0"/>
            </a:br>
            <a:r>
              <a:rPr lang="zh-CN" altLang="en-US" smtClean="0">
                <a:solidFill>
                  <a:schemeClr val="accent1">
                    <a:satMod val="150000"/>
                  </a:schemeClr>
                </a:solidFill>
              </a:rPr>
              <a:t>社会的变迁与挑战</a:t>
            </a:r>
            <a:r>
              <a:rPr lang="zh-TW" altLang="zh-TW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zh-TW" altLang="zh-TW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內容版面配置區 4"/>
          <p:cNvSpPr>
            <a:spLocks noGrp="1"/>
          </p:cNvSpPr>
          <p:nvPr>
            <p:ph idx="1"/>
          </p:nvPr>
        </p:nvSpPr>
        <p:spPr>
          <a:xfrm>
            <a:off x="301625" y="1628800"/>
            <a:ext cx="8540750" cy="468052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CN" altLang="en-US" smtClean="0"/>
              <a:t>台湾社会的挑战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（一）网络时代的来临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（二）少子女化的趋势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（三）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教育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M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型化的冲击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（四）全球化时代的来临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（五）本土化意识的抬头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813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16052C-4B21-4A94-A765-74566240F8B9}" type="slidenum">
              <a:rPr lang="zh-TW" altLang="en-US" smtClean="0">
                <a:ea typeface="新細明體" charset="-120"/>
              </a:rPr>
              <a:pPr/>
              <a:t>51</a:t>
            </a:fld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台湾教育面临的公平挑战</a:t>
            </a:r>
            <a:endParaRPr lang="zh-TW" altLang="en-US" dirty="0" smtClean="0"/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学生家庭结构的变迁，许多单亲、隔代教养、外籍配偶家庭、溺爱与放任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学生过动、自闭、身心问题等更加多元化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校外的帮派与黑道更不时渗入校园，校园霸凌事件时有所闻，学校辅导人力有限下，缓不济急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（一）学前及小学的问题</a:t>
            </a:r>
            <a:endParaRPr lang="zh-TW" altLang="en-US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</a:rPr>
              <a:t>贫富差距如：英语教学向下延伸，造成补习班数量在教改后急遽上升</a:t>
            </a:r>
            <a:endParaRPr lang="en-US" altLang="zh-TW" sz="32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32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zh-TW" altLang="en-US" sz="2800" b="1" smtClean="0">
                <a:solidFill>
                  <a:schemeClr val="accent5">
                    <a:lumMod val="10000"/>
                  </a:schemeClr>
                </a:solidFill>
              </a:rPr>
              <a:t>幼儿教育</a:t>
            </a:r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商品化、英语教学大举入侵</a:t>
            </a:r>
            <a:endParaRPr lang="en-US" altLang="zh-TW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>
              <a:buNone/>
            </a:pPr>
            <a:r>
              <a:rPr lang="zh-CN" altLang="en-US" sz="5400" b="1" smtClean="0">
                <a:solidFill>
                  <a:schemeClr val="accent5">
                    <a:lumMod val="10000"/>
                  </a:schemeClr>
                </a:solidFill>
              </a:rPr>
              <a:t>教育是投资还是消费</a:t>
            </a:r>
            <a:r>
              <a:rPr lang="en-US" altLang="zh-TW" sz="5400" b="1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en-US" altLang="zh-TW" sz="54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（二）中等教育的问题</a:t>
            </a:r>
            <a:endParaRPr lang="zh-TW" altLang="en-US" dirty="0" smtClean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多元入学与多钱入学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国中入学考试出现城乡差距与成绩两极化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好班与放牛班（能力分班）的不公平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 忽略品格教育</a:t>
            </a: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补习人数大增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（三） 高等教育的问题</a:t>
            </a:r>
            <a:endParaRPr lang="zh-TW" altLang="en-US" dirty="0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十年大学扩张、文凭贬值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院校升格、技职院校失色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大学研究与教学的矛盾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五年五百亿的迷思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 各校校内与校际间社会阶层化现象加剧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赢者全拿现象愈来愈明显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大学毕业生就业困难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692696"/>
            <a:ext cx="8540750" cy="5407025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mtClean="0"/>
              <a:t>另类的孩子有天空吗？</a:t>
            </a: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（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）废高职论加上社会观念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2" eaLnBrk="1" hangingPunct="1"/>
            <a:r>
              <a:rPr lang="zh-TW" altLang="en-US" sz="3200" dirty="0" smtClean="0">
                <a:solidFill>
                  <a:schemeClr val="accent5">
                    <a:lumMod val="10000"/>
                  </a:schemeClr>
                </a:solidFill>
              </a:rPr>
              <a:t> 陪考的孩子 （教室的客人）</a:t>
            </a:r>
          </a:p>
          <a:p>
            <a:pPr lvl="2" eaLnBrk="1" hangingPunct="1"/>
            <a:r>
              <a:rPr lang="zh-CN" altLang="en-US" sz="3200" smtClean="0">
                <a:solidFill>
                  <a:schemeClr val="accent5">
                    <a:lumMod val="10000"/>
                  </a:schemeClr>
                </a:solidFill>
              </a:rPr>
              <a:t> 普通大学教育经费是科技大学的一倍多</a:t>
            </a:r>
            <a:endParaRPr lang="zh-TW" altLang="en-US" sz="32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92150"/>
            <a:ext cx="8540750" cy="5407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台湾的大学生压力来源前</a:t>
            </a:r>
            <a:r>
              <a:rPr lang="en-US" altLang="zh-TW" b="1" smtClean="0"/>
              <a:t>5</a:t>
            </a:r>
            <a:r>
              <a:rPr lang="zh-TW" altLang="en-US" b="1" dirty="0" smtClean="0"/>
              <a:t>名</a:t>
            </a:r>
            <a:r>
              <a:rPr lang="en-US" altLang="zh-TW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b="1" dirty="0" smtClean="0"/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未来生涯发展</a:t>
            </a:r>
            <a:endParaRPr lang="zh-TW" altLang="en-US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自己的经济状况</a:t>
            </a:r>
            <a:endParaRPr lang="zh-TW" altLang="en-US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课业、考试成绩不佳</a:t>
            </a:r>
            <a:endParaRPr lang="zh-TW" altLang="en-US" sz="28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sz="2800" dirty="0" smtClean="0">
                <a:solidFill>
                  <a:schemeClr val="accent5">
                    <a:lumMod val="10000"/>
                  </a:schemeClr>
                </a:solidFill>
              </a:rPr>
              <a:t>身材外貌</a:t>
            </a:r>
          </a:p>
          <a:p>
            <a:pPr eaLnBrk="1" hangingPunct="1"/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  <a:t>担心家中经济状况、债务问题</a:t>
            </a:r>
            <a:br>
              <a:rPr lang="zh-CN" altLang="en-US" sz="2800" smtClean="0">
                <a:solidFill>
                  <a:schemeClr val="accent5">
                    <a:lumMod val="10000"/>
                  </a:schemeClr>
                </a:solidFill>
              </a:rPr>
            </a:b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620713"/>
            <a:ext cx="8662988" cy="5478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600" b="1" smtClean="0"/>
              <a:t>（四）公私立学校的差距与社会不公问题</a:t>
            </a:r>
            <a:endParaRPr lang="zh-TW" altLang="en-US" sz="3600" b="1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36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1.</a:t>
            </a:r>
            <a:r>
              <a:rPr lang="en-US" altLang="zh-TW" smtClean="0">
                <a:solidFill>
                  <a:srgbClr val="FF0000"/>
                </a:solidFill>
                <a:latin typeface="新細明體" charset="-120"/>
              </a:rPr>
              <a:t>70</a:t>
            </a:r>
            <a:r>
              <a:rPr lang="zh-TW" altLang="en-US" smtClean="0">
                <a:solidFill>
                  <a:srgbClr val="FF0000"/>
                </a:solidFill>
                <a:latin typeface="新細明體" charset="-120"/>
              </a:rPr>
              <a:t>％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的大学生读私立大学，多来自家庭弱势、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  <a:latin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2.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私立学校的素质较公立大学低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3.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师生比为例：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私立大学的师生比为</a:t>
            </a:r>
            <a:r>
              <a:rPr lang="en-US" altLang="zh-TW" sz="2800" smtClean="0">
                <a:solidFill>
                  <a:srgbClr val="FF0000"/>
                </a:solidFill>
                <a:latin typeface="新細明體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charset="-120"/>
              </a:rPr>
              <a:t>：</a:t>
            </a:r>
            <a:r>
              <a:rPr lang="en-US" altLang="zh-TW" sz="2800" dirty="0" smtClean="0">
                <a:solidFill>
                  <a:srgbClr val="FF0000"/>
                </a:solidFill>
                <a:latin typeface="新細明體" charset="-120"/>
              </a:rPr>
              <a:t>30</a:t>
            </a: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en-US" altLang="zh-TW" sz="28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 </a:t>
            </a:r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国立大学的师生比为</a:t>
            </a:r>
            <a:r>
              <a:rPr lang="en-US" altLang="zh-TW" sz="2800" smtClean="0">
                <a:solidFill>
                  <a:srgbClr val="FF0000"/>
                </a:solidFill>
                <a:latin typeface="新細明體" charset="-120"/>
              </a:rPr>
              <a:t>1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charset="-120"/>
              </a:rPr>
              <a:t>：</a:t>
            </a:r>
            <a:r>
              <a:rPr lang="en-US" altLang="zh-TW" sz="2800" dirty="0" smtClean="0">
                <a:solidFill>
                  <a:srgbClr val="FF0000"/>
                </a:solidFill>
                <a:latin typeface="新細明體" charset="-120"/>
              </a:rPr>
              <a:t>13</a:t>
            </a: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v"/>
            </a:pPr>
            <a:r>
              <a:rPr lang="zh-CN" altLang="en-US" sz="280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私立大学学费为公立大学的</a:t>
            </a:r>
            <a:r>
              <a:rPr lang="en-US" altLang="zh-TW" sz="2800" smtClean="0">
                <a:solidFill>
                  <a:srgbClr val="FF0000"/>
                </a:solidFill>
                <a:latin typeface="新細明體" charset="-120"/>
              </a:rPr>
              <a:t>2-3</a:t>
            </a:r>
            <a:r>
              <a:rPr lang="zh-TW" altLang="en-US" sz="2800" dirty="0" smtClean="0">
                <a:solidFill>
                  <a:schemeClr val="accent5">
                    <a:lumMod val="10000"/>
                  </a:schemeClr>
                </a:solidFill>
                <a:latin typeface="新細明體" charset="-120"/>
              </a:rPr>
              <a:t>倍</a:t>
            </a:r>
            <a:endParaRPr lang="en-US" altLang="zh-TW" sz="2800" dirty="0" smtClean="0">
              <a:solidFill>
                <a:schemeClr val="accent5">
                  <a:lumMod val="10000"/>
                </a:schemeClr>
              </a:solidFill>
              <a:latin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>
              <a:latin typeface="新細明體" charset="-12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谁是「台湾大学」的学生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五成以上来自台北市高中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父母多为中上阶级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父母多来自中高所得与高教育程度背景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边远地区学生少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繁星计划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3.</a:t>
            </a:r>
            <a:r>
              <a:rPr lang="zh-CN" altLang="en-US" b="1" dirty="0" smtClean="0">
                <a:solidFill>
                  <a:schemeClr val="accent5">
                    <a:lumMod val="10000"/>
                  </a:schemeClr>
                </a:solidFill>
              </a:rPr>
              <a:t>教育经费补助趋于保守</a:t>
            </a:r>
            <a:r>
              <a:rPr lang="zh-TW" altLang="zh-TW" dirty="0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新自由主义影响，各国教育投资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愈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保守，公立学校经费把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「绩效与评鉴」结合，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透过经费竞争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，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加强学校办学效能，将各校评鉴结果公布在网站上，让家长了解而选择学校。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五、学生相关争议</a:t>
            </a:r>
            <a:endParaRPr lang="zh-TW" altLang="en-US" dirty="0" smtClean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　人权的提升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　发禁的解除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　网络的盛行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kumimoji="0" lang="zh-CN" altLang="en-US" smtClean="0">
                <a:solidFill>
                  <a:schemeClr val="accent5">
                    <a:lumMod val="10000"/>
                  </a:schemeClr>
                </a:solidFill>
              </a:rPr>
              <a:t>　通识教育加强</a:t>
            </a:r>
            <a:endParaRPr kumimoji="0"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　被塞满的青春岁月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　弱势学生加强重视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70660" name="Picture 4" descr="2008042115251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989138"/>
            <a:ext cx="3816350" cy="3074987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91550" cy="3827463"/>
          </a:xfrm>
        </p:spPr>
        <p:txBody>
          <a:bodyPr/>
          <a:lstStyle/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那大陆的教育公平议题呢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765175"/>
            <a:ext cx="8842375" cy="5407025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4000" smtClean="0">
                <a:solidFill>
                  <a:schemeClr val="accent5">
                    <a:lumMod val="10000"/>
                  </a:schemeClr>
                </a:solidFill>
              </a:rPr>
              <a:t>台湾教改的检讨</a:t>
            </a:r>
            <a:endParaRPr lang="en-US" altLang="zh-TW" sz="4000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是台湾近半世纪以来最大的社会性革命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从教育理念 参与人员 投入经费 修订法规 影响层面等 都产生深远影响 几代人的未来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尊重多元声音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保障自由与自律 （品格教育）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/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追求优质及卓越  成为全民共识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890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谢谢聆听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                敬请指教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                                    平安喜乐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altLang="zh-TW" dirty="0" smtClean="0"/>
              <a:t>                            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/>
          <p:cNvSpPr>
            <a:spLocks noChangeArrowheads="1"/>
          </p:cNvSpPr>
          <p:nvPr/>
        </p:nvSpPr>
        <p:spPr bwMode="auto">
          <a:xfrm>
            <a:off x="1331912" y="4782682"/>
            <a:ext cx="540032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04800" algn="ctr"/>
            <a:r>
              <a:rPr lang="zh-CN" altLang="en-US" sz="2400" smtClean="0">
                <a:ea typeface="標楷體" pitchFamily="65" charset="-120"/>
              </a:rPr>
              <a:t>国立政治大学教育学系教授</a:t>
            </a:r>
            <a:endParaRPr lang="zh-TW" altLang="en-US" sz="2400" dirty="0">
              <a:ea typeface="標楷體" pitchFamily="65" charset="-120"/>
            </a:endParaRPr>
          </a:p>
          <a:p>
            <a:pPr indent="304800" algn="ctr"/>
            <a:r>
              <a:rPr lang="zh-CN" altLang="en-US" sz="2400" smtClean="0">
                <a:latin typeface="標楷體" pitchFamily="65" charset="-120"/>
                <a:ea typeface="標楷體" pitchFamily="65" charset="-120"/>
              </a:rPr>
              <a:t>美国洛杉矶加州大学（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UCLA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）博士</a:t>
            </a:r>
          </a:p>
          <a:p>
            <a:pPr indent="304800" algn="ctr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mtClean="0"/>
              <a:t>台湾竞争力论坛教育组召集人</a:t>
            </a:r>
            <a:endParaRPr lang="zh-TW" altLang="en-US" dirty="0"/>
          </a:p>
          <a:p>
            <a:pPr indent="304800" algn="ctr"/>
            <a:r>
              <a:rPr lang="zh-CN" altLang="en-US" smtClean="0"/>
              <a:t>教改总体检论坛</a:t>
            </a:r>
            <a:r>
              <a:rPr lang="zh-TW" altLang="en-US" smtClean="0"/>
              <a:t>执行秘书</a:t>
            </a:r>
            <a:endParaRPr lang="zh-TW" altLang="en-US" dirty="0"/>
          </a:p>
          <a:p>
            <a:pPr indent="304800" algn="ctr"/>
            <a:endParaRPr lang="zh-TW" altLang="en-US" dirty="0"/>
          </a:p>
          <a:p>
            <a:pPr indent="304800" algn="ctr"/>
            <a:r>
              <a:rPr lang="zh-TW" altLang="en-US" dirty="0"/>
              <a:t>                                     </a:t>
            </a:r>
          </a:p>
        </p:txBody>
      </p:sp>
      <p:pic>
        <p:nvPicPr>
          <p:cNvPr id="90115" name="Picture 14" descr="pr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549275"/>
            <a:ext cx="547211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 descr="image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33375"/>
            <a:ext cx="1785937" cy="2520950"/>
          </a:xfrm>
          <a:noFill/>
        </p:spPr>
      </p:pic>
      <p:pic>
        <p:nvPicPr>
          <p:cNvPr id="91139" name="Picture 11" descr="imag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125538"/>
            <a:ext cx="1873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12" descr="image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1989138"/>
            <a:ext cx="17557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3" descr="imag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852738"/>
            <a:ext cx="17700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4" descr="imag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716338"/>
            <a:ext cx="17256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15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7188" y="2857500"/>
            <a:ext cx="809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7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513" y="4292600"/>
            <a:ext cx="1727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18" descr="image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4581525"/>
            <a:ext cx="17287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两本书</a:t>
            </a:r>
          </a:p>
        </p:txBody>
      </p:sp>
      <p:sp>
        <p:nvSpPr>
          <p:cNvPr id="921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Taiwan Education at the Cross-road: When Globalization Meets Localization (2012)</a:t>
            </a: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Chinese Education Models in A Global Age (2016)</a:t>
            </a: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在全球化与本土化中，教育如何兼顾文化传承、满足个人发展与符合社会竞争之需求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?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91513" cy="42814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smtClean="0">
                <a:latin typeface="Times New Roman" pitchFamily="18" charset="0"/>
              </a:rPr>
              <a:t/>
            </a:r>
            <a:br>
              <a:rPr lang="en-US" altLang="zh-TW" sz="2800" b="1" smtClean="0">
                <a:latin typeface="Times New Roman" pitchFamily="18" charset="0"/>
              </a:rPr>
            </a:br>
            <a:r>
              <a:rPr lang="en-US" altLang="zh-TW" sz="2800" b="1" smtClean="0">
                <a:latin typeface="Times New Roman" pitchFamily="18" charset="0"/>
              </a:rPr>
              <a:t>Email:</a:t>
            </a:r>
            <a:r>
              <a:rPr lang="en-US" altLang="zh-TW" sz="2800" b="1" smtClean="0">
                <a:latin typeface="Times New Roman" pitchFamily="18" charset="0"/>
                <a:hlinkClick r:id="rId3"/>
              </a:rPr>
              <a:t>iaezcpc@nccu.edu.tw</a:t>
            </a:r>
            <a:r>
              <a:rPr lang="en-US" altLang="zh-TW" sz="2800" b="1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zh-TW" altLang="en-US" sz="2800" b="1" smtClean="0">
                <a:latin typeface="Times New Roman" pitchFamily="18" charset="0"/>
              </a:rPr>
              <a:t>个人网页</a:t>
            </a:r>
            <a:r>
              <a:rPr lang="en-US" altLang="zh-TW" sz="2800" b="1" smtClean="0">
                <a:latin typeface="Times New Roman" pitchFamily="18" charset="0"/>
              </a:rPr>
              <a:t>:</a:t>
            </a:r>
            <a:r>
              <a:rPr lang="en-US" altLang="zh-TW" sz="2800" b="1" smtClean="0">
                <a:latin typeface="Times New Roman" pitchFamily="18" charset="0"/>
                <a:hlinkClick r:id="rId4"/>
              </a:rPr>
              <a:t>http://www3.nccu.edu.tw/~iaezcpc/English%20index.htm</a:t>
            </a:r>
            <a:endParaRPr lang="en-US" altLang="zh-TW" sz="2800" b="1" smtClean="0">
              <a:latin typeface="Times New Roman" pitchFamily="18" charset="0"/>
            </a:endParaRPr>
          </a:p>
          <a:p>
            <a:pPr eaLnBrk="1" hangingPunct="1"/>
            <a:endParaRPr lang="en-US" altLang="zh-TW" sz="20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b="1" smtClean="0">
                <a:latin typeface="Times New Roman" pitchFamily="18" charset="0"/>
              </a:rPr>
              <a:t> 2012/5/30</a:t>
            </a:r>
          </a:p>
          <a:p>
            <a:pPr eaLnBrk="1" hangingPunct="1">
              <a:buFontTx/>
              <a:buNone/>
            </a:pPr>
            <a:endParaRPr lang="en-US" altLang="zh-TW" sz="2000" b="1" smtClean="0">
              <a:latin typeface="Times New Roman" pitchFamily="18" charset="0"/>
            </a:endParaRPr>
          </a:p>
          <a:p>
            <a:pPr eaLnBrk="1" hangingPunct="1"/>
            <a:endParaRPr lang="en-US" altLang="zh-TW" sz="2000" b="1" smtClean="0">
              <a:latin typeface="Times New Roman" pitchFamily="18" charset="0"/>
            </a:endParaRPr>
          </a:p>
          <a:p>
            <a:pPr eaLnBrk="1" hangingPunct="1"/>
            <a:endParaRPr lang="en-US" altLang="zh-TW" smtClean="0"/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Q &amp; A</a:t>
            </a:r>
            <a:endParaRPr lang="zh-TW" altLang="en-US" smtClean="0"/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4.</a:t>
            </a:r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学制延长争议多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：各国政策经常在义务教育应该向下延伸一年，还是向上提升一年之间摆荡？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5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国际教育评比</a:t>
            </a:r>
            <a:r>
              <a:rPr lang="zh-TW" altLang="en-US" b="1" smtClean="0">
                <a:solidFill>
                  <a:schemeClr val="accent5">
                    <a:lumMod val="10000"/>
                  </a:schemeClr>
                </a:solidFill>
              </a:rPr>
              <a:t>受重视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OECD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的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PISA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，联合国教科文组织的</a:t>
            </a:r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TIMSS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，世界一流大学排行等，评比成绩形成社会压力，促使政府推行教育改革。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5">
                    <a:lumMod val="10000"/>
                  </a:schemeClr>
                </a:solidFill>
              </a:rPr>
              <a:t>6.</a:t>
            </a:r>
            <a:r>
              <a:rPr lang="zh-TW" altLang="zh-TW" b="1" smtClean="0">
                <a:solidFill>
                  <a:schemeClr val="accent5">
                    <a:lumMod val="10000"/>
                  </a:schemeClr>
                </a:solidFill>
              </a:rPr>
              <a:t>公平</a:t>
            </a:r>
            <a:r>
              <a:rPr lang="zh-CN" altLang="en-US" b="1" smtClean="0">
                <a:solidFill>
                  <a:schemeClr val="accent5">
                    <a:lumMod val="10000"/>
                  </a:schemeClr>
                </a:solidFill>
              </a:rPr>
              <a:t>与成长议题备受关注</a:t>
            </a:r>
            <a:r>
              <a:rPr lang="zh-TW" altLang="zh-TW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各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国针对教改成效进行追踪评估，如办学效率？阶级复制与贫富悬殊现象？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不少研究显示，教改以后，许多国家阶级复制的情况比以前更加严重，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如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：日本、肯亚、纽、澳、加拿大、英国，中国大陆</a:t>
            </a:r>
            <a:r>
              <a:rPr lang="zh-TW" altLang="en-US" smtClean="0">
                <a:solidFill>
                  <a:schemeClr val="accent5">
                    <a:lumMod val="10000"/>
                  </a:schemeClr>
                </a:solidFill>
              </a:rPr>
              <a:t>与台湾</a:t>
            </a:r>
            <a:r>
              <a:rPr lang="zh-CN" altLang="en-US" smtClean="0">
                <a:solidFill>
                  <a:schemeClr val="accent5">
                    <a:lumMod val="10000"/>
                  </a:schemeClr>
                </a:solidFill>
              </a:rPr>
              <a:t>都出现两极化的问题。</a:t>
            </a:r>
            <a:endParaRPr lang="zh-TW" altLang="zh-TW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7.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强调青少年的次级文化及就业问题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：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accent5">
                    <a:lumMod val="10000"/>
                  </a:schemeClr>
                </a:solidFill>
              </a:rPr>
              <a:t>      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少年的网络文化。</a:t>
            </a:r>
            <a:endParaRPr lang="en-US" altLang="zh-TW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en-US" altLang="zh-TW" dirty="0" smtClean="0">
                <a:solidFill>
                  <a:schemeClr val="accent5">
                    <a:lumMod val="10000"/>
                  </a:schemeClr>
                </a:solidFill>
              </a:rPr>
              <a:t>       </a:t>
            </a:r>
            <a:r>
              <a:rPr lang="zh-CN" altLang="en-US" dirty="0" smtClean="0">
                <a:solidFill>
                  <a:schemeClr val="accent5">
                    <a:lumMod val="10000"/>
                  </a:schemeClr>
                </a:solidFill>
              </a:rPr>
              <a:t>许多研究都指出，当亚洲国家的青少年还在为升学压力而挣扎时，西方国家的学校更重视学生未来的就业问题。</a:t>
            </a:r>
            <a:endParaRPr lang="zh-TW" altLang="en-US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designc">
  <a:themeElements>
    <a:clrScheme name="tdesignc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tdesignc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esignc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designc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TDESIGNC</Template>
  <TotalTime>1072</TotalTime>
  <Words>3444</Words>
  <Application>Microsoft Office PowerPoint</Application>
  <PresentationFormat>如螢幕大小 (4:3)</PresentationFormat>
  <Paragraphs>432</Paragraphs>
  <Slides>68</Slides>
  <Notes>67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69" baseType="lpstr">
      <vt:lpstr>tdesignc</vt:lpstr>
      <vt:lpstr> 从国际教改趋势 看台湾教育公平与成长问题 </vt:lpstr>
      <vt:lpstr>大纲</vt:lpstr>
      <vt:lpstr> 从二战以来各国教育发展过程 </vt:lpstr>
      <vt:lpstr>一、国际上教育改革的发展趋势</vt:lpstr>
      <vt:lpstr>投影片 5</vt:lpstr>
      <vt:lpstr>投影片 6</vt:lpstr>
      <vt:lpstr>投影片 7</vt:lpstr>
      <vt:lpstr>投影片 8</vt:lpstr>
      <vt:lpstr>投影片 9</vt:lpstr>
      <vt:lpstr>二、 成长之外的教育公平问题</vt:lpstr>
      <vt:lpstr>投影片 11</vt:lpstr>
      <vt:lpstr>臺灣基本資料</vt:lpstr>
      <vt:lpstr>臺灣教育背景</vt:lpstr>
      <vt:lpstr>投影片 14</vt:lpstr>
      <vt:lpstr>大陆学生对台湾的评价</vt:lpstr>
      <vt:lpstr>瑞士人类学家的〈在台湾的爱与寂寞〉（Love and Loneliness in Taiwan）</vt:lpstr>
      <vt:lpstr>典型的华人社会</vt:lpstr>
      <vt:lpstr>投影片 18</vt:lpstr>
      <vt:lpstr>投影片 19</vt:lpstr>
      <vt:lpstr>投影片 20</vt:lpstr>
      <vt:lpstr>两岸比较</vt:lpstr>
      <vt:lpstr> 1994—2015教改漫漫长路、、、 </vt:lpstr>
      <vt:lpstr>三、主要的教育制度与机构</vt:lpstr>
      <vt:lpstr>投影片 24</vt:lpstr>
      <vt:lpstr>投影片 25</vt:lpstr>
      <vt:lpstr>教师办公室</vt:lpstr>
      <vt:lpstr>投影片 27</vt:lpstr>
      <vt:lpstr>投影片 28</vt:lpstr>
      <vt:lpstr>投影片 29</vt:lpstr>
      <vt:lpstr>投影片 30</vt:lpstr>
      <vt:lpstr>下课打扫教室时间</vt:lpstr>
      <vt:lpstr>校园清扫时间</vt:lpstr>
      <vt:lpstr>投影片 33</vt:lpstr>
      <vt:lpstr>高一学生的一天</vt:lpstr>
      <vt:lpstr>投影片 35</vt:lpstr>
      <vt:lpstr>上补               上补习班</vt:lpstr>
      <vt:lpstr>三、台湾教育改革中的公平议题</vt:lpstr>
      <vt:lpstr>四、台湾教育实践经验</vt:lpstr>
      <vt:lpstr>投影片 39</vt:lpstr>
      <vt:lpstr>升学制度：从单一到多元入学</vt:lpstr>
      <vt:lpstr>投影片 41</vt:lpstr>
      <vt:lpstr>考试与择校</vt:lpstr>
      <vt:lpstr>因材施教(适性分流)</vt:lpstr>
      <vt:lpstr>高教成长后的公平问题</vt:lpstr>
      <vt:lpstr>高教扩张之后</vt:lpstr>
      <vt:lpstr>  （二）种族问题 </vt:lpstr>
      <vt:lpstr> （三）教育资源分配 </vt:lpstr>
      <vt:lpstr>投影片 48</vt:lpstr>
      <vt:lpstr> （四）阶级复制 </vt:lpstr>
      <vt:lpstr>(五) 性別問題</vt:lpstr>
      <vt:lpstr>台湾  五、对于大陆教育有何启示? 社会的变迁与挑战 </vt:lpstr>
      <vt:lpstr>台湾教育面临的公平挑战</vt:lpstr>
      <vt:lpstr>（一）学前及小学的问题</vt:lpstr>
      <vt:lpstr>（二）中等教育的问题</vt:lpstr>
      <vt:lpstr>（三） 高等教育的问题</vt:lpstr>
      <vt:lpstr>投影片 56</vt:lpstr>
      <vt:lpstr>投影片 57</vt:lpstr>
      <vt:lpstr>投影片 58</vt:lpstr>
      <vt:lpstr>谁是「台湾大学」的学生?</vt:lpstr>
      <vt:lpstr>五、学生相关争议</vt:lpstr>
      <vt:lpstr>那大陆的教育公平议题呢?</vt:lpstr>
      <vt:lpstr>投影片 62</vt:lpstr>
      <vt:lpstr>投影片 63</vt:lpstr>
      <vt:lpstr>投影片 64</vt:lpstr>
      <vt:lpstr>投影片 65</vt:lpstr>
      <vt:lpstr>两本书</vt:lpstr>
      <vt:lpstr>投影片 67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台灣教育的過去、現在及未來</dc:title>
  <dc:creator>user</dc:creator>
  <cp:lastModifiedBy>user</cp:lastModifiedBy>
  <cp:revision>102</cp:revision>
  <dcterms:created xsi:type="dcterms:W3CDTF">2008-11-28T06:11:03Z</dcterms:created>
  <dcterms:modified xsi:type="dcterms:W3CDTF">2016-12-06T03:54:44Z</dcterms:modified>
</cp:coreProperties>
</file>